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4"/>
  </p:notesMasterIdLst>
  <p:handoutMasterIdLst>
    <p:handoutMasterId r:id="rId15"/>
  </p:handoutMasterIdLst>
  <p:sldIdLst>
    <p:sldId id="361" r:id="rId2"/>
    <p:sldId id="362" r:id="rId3"/>
    <p:sldId id="354" r:id="rId4"/>
    <p:sldId id="359" r:id="rId5"/>
    <p:sldId id="360" r:id="rId6"/>
    <p:sldId id="363" r:id="rId7"/>
    <p:sldId id="356" r:id="rId8"/>
    <p:sldId id="355" r:id="rId9"/>
    <p:sldId id="358" r:id="rId10"/>
    <p:sldId id="357" r:id="rId11"/>
    <p:sldId id="365" r:id="rId12"/>
    <p:sldId id="364" r:id="rId13"/>
  </p:sldIdLst>
  <p:sldSz cx="9144000" cy="6858000" type="screen4x3"/>
  <p:notesSz cx="7104063" cy="10234613"/>
  <p:custDataLst>
    <p:tags r:id="rId16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888">
          <p15:clr>
            <a:srgbClr val="A4A3A4"/>
          </p15:clr>
        </p15:guide>
        <p15:guide id="4" orient="horz" pos="3763">
          <p15:clr>
            <a:srgbClr val="A4A3A4"/>
          </p15:clr>
        </p15:guide>
        <p15:guide id="5" orient="horz" pos="2001">
          <p15:clr>
            <a:srgbClr val="A4A3A4"/>
          </p15:clr>
        </p15:guide>
        <p15:guide id="6" orient="horz" pos="2205">
          <p15:clr>
            <a:srgbClr val="A4A3A4"/>
          </p15:clr>
        </p15:guide>
        <p15:guide id="7" pos="2880">
          <p15:clr>
            <a:srgbClr val="A4A3A4"/>
          </p15:clr>
        </p15:guide>
        <p15:guide id="8" pos="226">
          <p15:clr>
            <a:srgbClr val="A4A3A4"/>
          </p15:clr>
        </p15:guide>
        <p15:guide id="9" pos="2676">
          <p15:clr>
            <a:srgbClr val="A4A3A4"/>
          </p15:clr>
        </p15:guide>
        <p15:guide id="10" pos="3084">
          <p15:clr>
            <a:srgbClr val="A4A3A4"/>
          </p15:clr>
        </p15:guide>
        <p15:guide id="11" pos="4876">
          <p15:clr>
            <a:srgbClr val="A4A3A4"/>
          </p15:clr>
        </p15:guide>
        <p15:guide id="12" pos="5080">
          <p15:clr>
            <a:srgbClr val="A4A3A4"/>
          </p15:clr>
        </p15:guide>
        <p15:guide id="13" pos="5534">
          <p15:clr>
            <a:srgbClr val="A4A3A4"/>
          </p15:clr>
        </p15:guide>
        <p15:guide id="14" pos="3901">
          <p15:clr>
            <a:srgbClr val="A4A3A4"/>
          </p15:clr>
        </p15:guide>
        <p15:guide id="15" pos="3696">
          <p15:clr>
            <a:srgbClr val="A4A3A4"/>
          </p15:clr>
        </p15:guide>
        <p15:guide id="16" pos="2064">
          <p15:clr>
            <a:srgbClr val="A4A3A4"/>
          </p15:clr>
        </p15:guide>
        <p15:guide id="17" pos="18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786" userDrawn="1">
          <p15:clr>
            <a:srgbClr val="A4A3A4"/>
          </p15:clr>
        </p15:guide>
        <p15:guide id="2" orient="horz" pos="683" userDrawn="1">
          <p15:clr>
            <a:srgbClr val="A4A3A4"/>
          </p15:clr>
        </p15:guide>
        <p15:guide id="3" pos="308" userDrawn="1">
          <p15:clr>
            <a:srgbClr val="A4A3A4"/>
          </p15:clr>
        </p15:guide>
        <p15:guide id="4" pos="4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0929"/>
  </p:normalViewPr>
  <p:slideViewPr>
    <p:cSldViewPr showGuides="1">
      <p:cViewPr varScale="1">
        <p:scale>
          <a:sx n="128" d="100"/>
          <a:sy n="128" d="100"/>
        </p:scale>
        <p:origin x="1294" y="89"/>
      </p:cViewPr>
      <p:guideLst>
        <p:guide orient="horz" pos="3317"/>
        <p:guide orient="horz" pos="232"/>
        <p:guide orient="horz" pos="888"/>
        <p:guide orient="horz" pos="3763"/>
        <p:guide orient="horz" pos="2001"/>
        <p:guide orient="horz" pos="2205"/>
        <p:guide pos="2880"/>
        <p:guide pos="226"/>
        <p:guide pos="2676"/>
        <p:guide pos="3084"/>
        <p:guide pos="4876"/>
        <p:guide pos="5080"/>
        <p:guide pos="5534"/>
        <p:guide pos="3901"/>
        <p:guide pos="3696"/>
        <p:guide pos="2064"/>
        <p:guide pos="1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4008" y="-102"/>
      </p:cViewPr>
      <p:guideLst>
        <p:guide orient="horz" pos="5786"/>
        <p:guide orient="horz" pos="683"/>
        <p:guide pos="308"/>
        <p:guide pos="4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913085" y="9694593"/>
            <a:ext cx="84468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C501DC6C-E22A-4A7C-BAE9-FC53FD8B7C64}" type="datetimeFigureOut">
              <a:rPr lang="en-US" sz="900">
                <a:latin typeface="Arial" pitchFamily="34" charset="0"/>
                <a:ea typeface="+mn-ea"/>
              </a:rPr>
              <a:pPr algn="ctr"/>
              <a:t>9/6/2018</a:t>
            </a:fld>
            <a:endParaRPr lang="en-US" sz="900">
              <a:latin typeface="Arial" pitchFamily="34" charset="0"/>
              <a:ea typeface="+mn-ea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489638" y="9694593"/>
            <a:ext cx="435940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900" dirty="0">
              <a:latin typeface="Arial" pitchFamily="34" charset="0"/>
              <a:ea typeface="+mn-e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5821806" y="9694593"/>
            <a:ext cx="79262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900" dirty="0" err="1">
                <a:solidFill>
                  <a:srgbClr val="FF0000"/>
                </a:solidFill>
                <a:latin typeface="Arial" pitchFamily="34" charset="0"/>
                <a:ea typeface="+mn-ea"/>
              </a:rPr>
              <a:t>Seite</a:t>
            </a:r>
            <a:r>
              <a:rPr lang="en-US" sz="900" dirty="0">
                <a:solidFill>
                  <a:srgbClr val="FF0000"/>
                </a:solidFill>
                <a:latin typeface="Arial" pitchFamily="34" charset="0"/>
                <a:ea typeface="+mn-ea"/>
              </a:rPr>
              <a:t> </a:t>
            </a:r>
            <a:fld id="{B8C4A3C4-DE58-464D-8574-D9D0EEC6F23D}" type="slidenum">
              <a:rPr lang="en-US" sz="900">
                <a:latin typeface="Arial" pitchFamily="34" charset="0"/>
                <a:ea typeface="+mn-ea"/>
              </a:rPr>
              <a:pPr algn="r"/>
              <a:t>‹#›</a:t>
            </a:fld>
            <a:endParaRPr lang="en-US" sz="900" dirty="0">
              <a:latin typeface="Arial" pitchFamily="34" charset="0"/>
              <a:ea typeface="+mn-ea"/>
            </a:endParaRPr>
          </a:p>
        </p:txBody>
      </p:sp>
      <p:pic>
        <p:nvPicPr>
          <p:cNvPr id="7" name="Picture 2" descr="\\kadcfl01\EXP_PUBLIC\Projekte\Eplan\XX_CORPORATE_DESIGN\Bildmaterial\Logos\Logo_ePLAN_4c_CS2_n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10030" y="148755"/>
            <a:ext cx="519143" cy="7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8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gray">
          <a:xfrm>
            <a:off x="4859222" y="9722883"/>
            <a:ext cx="880710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900" dirty="0">
                <a:latin typeface="Arial" pitchFamily="34" charset="0"/>
                <a:ea typeface="+mn-ea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490538" y="1084263"/>
            <a:ext cx="6122987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489279" y="6053410"/>
            <a:ext cx="6125507" cy="31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Erste Ebene</a:t>
            </a:r>
          </a:p>
          <a:p>
            <a:pPr lvl="1"/>
            <a:r>
              <a:rPr lang="de-DE" noProof="0" dirty="0" smtClean="0"/>
              <a:t>Zweite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489278" y="9722883"/>
            <a:ext cx="4287711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lang="de-DE" sz="900">
                <a:latin typeface="Arial" pitchFamily="34" charset="0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5822164" y="9722883"/>
            <a:ext cx="792621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900" smtClean="0">
                <a:latin typeface="Arial" pitchFamily="34" charset="0"/>
                <a:ea typeface="+mn-ea"/>
              </a:defRPr>
            </a:lvl1pPr>
          </a:lstStyle>
          <a:p>
            <a:pPr algn="r"/>
            <a:r>
              <a:rPr lang="en-US" dirty="0" err="1" smtClean="0">
                <a:solidFill>
                  <a:srgbClr val="FF0000"/>
                </a:solidFill>
              </a:rPr>
              <a:t>Seite</a:t>
            </a:r>
            <a:r>
              <a:rPr lang="en-US" dirty="0" smtClean="0"/>
              <a:t> </a:t>
            </a:r>
            <a:fld id="{6E9F9948-0991-41E3-80F7-D91020549AF2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1" name="Picture 2" descr="\\kadcfl01\EXP_PUBLIC\Projekte\Eplan\XX_CORPORATE_DESIGN\Bildmaterial\Logos\Logo_ePLAN_4c_CS2_n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10030" y="148755"/>
            <a:ext cx="519143" cy="7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4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300"/>
      </a:spcBef>
      <a:spcAft>
        <a:spcPts val="300"/>
      </a:spcAft>
      <a:defRPr sz="1400" kern="1200" baseline="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177800" indent="-177800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Wingdings" pitchFamily="2" charset="2"/>
      <a:buChar char="§"/>
      <a:defRPr sz="1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kadcfl01\EXP_PUBLIC\Projekte\Eplan\XX_CORPORATE_DESIGN\Bildmaterial\Powerlines EPLAN PPT\Powerlines EPLAN PPT\E-Powerpoint_PL_BGb_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0" y="1409700"/>
            <a:ext cx="9136063" cy="385603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pic>
        <p:nvPicPr>
          <p:cNvPr id="5" name="Picture 3" descr="\\kadcfl01\EXP_PUBLIC\Projekte\Eplan\XX_CORPORATE_DESIGN\Bildmaterial\Logos\ePLAN_claim+_ger_W_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0" y="116632"/>
            <a:ext cx="4943476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7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0" y="1409700"/>
            <a:ext cx="9136063" cy="385603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358776" y="368300"/>
            <a:ext cx="7705724" cy="43240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358775" y="800707"/>
            <a:ext cx="7705725" cy="36004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800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7664450" y="6567488"/>
            <a:ext cx="381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F45FC-3CF8-43B3-963A-82246E49A4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358775" y="800707"/>
            <a:ext cx="7705725" cy="36004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ctr"/>
            <a:r>
              <a:rPr lang="de-DE" smtClean="0"/>
              <a:t>Schreiben Sie über "Einfügen/Kopf- und Fußzeile" Abteilung/Name/Datum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781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355600" y="1409700"/>
            <a:ext cx="7375525" cy="4564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800707"/>
            <a:ext cx="7705725" cy="36004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ctr"/>
            <a:r>
              <a:rPr lang="de-DE" smtClean="0"/>
              <a:t>Schreiben Sie über "Einfügen/Kopf- und Fußzeile" Abteilung/Name/Datum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4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355601" y="1409701"/>
            <a:ext cx="3868738" cy="3856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800707"/>
            <a:ext cx="7705725" cy="36004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ctr"/>
            <a:r>
              <a:rPr lang="de-DE" smtClean="0"/>
              <a:t>Schreiben Sie über "Einfügen/Kopf- und Fußzeile" Abteilung/Name/Datum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572000" y="1409701"/>
            <a:ext cx="4213225" cy="3856038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800707"/>
            <a:ext cx="7705725" cy="36004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ctr"/>
            <a:r>
              <a:rPr lang="de-DE" smtClean="0"/>
              <a:t>Schreiben Sie über "Einfügen/Kopf- und Fußzeile" Abteilung/Name/Datum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358776" y="1409701"/>
            <a:ext cx="8426449" cy="3856037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800707"/>
            <a:ext cx="7705725" cy="36004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ctr"/>
            <a:r>
              <a:rPr lang="de-DE" smtClean="0"/>
              <a:t>Schreiben Sie über "Einfügen/Kopf- und Fußzeile" Abteilung/Name/Datum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358775" y="1409700"/>
            <a:ext cx="2592388" cy="3852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275478" y="1409700"/>
            <a:ext cx="2592388" cy="3852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6192180" y="1409700"/>
            <a:ext cx="2592388" cy="3852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800707"/>
            <a:ext cx="7705725" cy="36004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ctr"/>
            <a:r>
              <a:rPr lang="de-DE" smtClean="0"/>
              <a:t>Schreiben Sie über "Einfügen/Kopf- und Fußzeile" Abteilung/Name/Datum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358775" y="1409700"/>
            <a:ext cx="2592388" cy="1766888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275478" y="1409700"/>
            <a:ext cx="2592388" cy="1766888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6192180" y="1409700"/>
            <a:ext cx="2592388" cy="1766888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359532" y="3500437"/>
            <a:ext cx="2590837" cy="1761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20"/>
          </p:nvPr>
        </p:nvSpPr>
        <p:spPr bwMode="gray">
          <a:xfrm>
            <a:off x="3280532" y="3500437"/>
            <a:ext cx="2590837" cy="1761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 bwMode="gray">
          <a:xfrm>
            <a:off x="6193066" y="3500437"/>
            <a:ext cx="2590837" cy="1761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0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359532" y="1409701"/>
            <a:ext cx="2590837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800707"/>
            <a:ext cx="7705725" cy="36004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ctr"/>
            <a:r>
              <a:rPr lang="de-DE" smtClean="0"/>
              <a:t>Schreiben Sie über "Einfügen/Kopf- und Fußzeile" Abteilung/Name/Datum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7"/>
          </p:nvPr>
        </p:nvSpPr>
        <p:spPr bwMode="gray">
          <a:xfrm>
            <a:off x="3280532" y="1409701"/>
            <a:ext cx="2590837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6193066" y="1409701"/>
            <a:ext cx="2590837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78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kadcfl01\EXP_PUBLIC\Projekte\Eplan\XX_CORPORATE_DESIGN\Bildmaterial\Powerlines EPLAN PPT\Powerlines EPLAN PPT\E-Powerpoint_PL_BGw_G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58776" y="368300"/>
            <a:ext cx="770572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l" eaLnBrk="1" hangingPunct="1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 bwMode="gray">
          <a:xfrm>
            <a:off x="358775" y="1409700"/>
            <a:ext cx="7705725" cy="4564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 bwMode="gray">
          <a:xfrm>
            <a:off x="2430000" y="6568492"/>
            <a:ext cx="4284000" cy="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900" dirty="0">
                <a:latin typeface="Arial" pitchFamily="34" charset="0"/>
                <a:ea typeface="+mn-ea"/>
              </a:defRPr>
            </a:lvl1pPr>
          </a:lstStyle>
          <a:p>
            <a:pPr algn="ctr"/>
            <a:r>
              <a:rPr lang="de-DE" smtClean="0"/>
              <a:t>Schreiben Sie über "Einfügen/Kopf- und Fußzeile" Abteilung/Name/Datum</a:t>
            </a:r>
            <a:endParaRPr lang="en-US" dirty="0" smtClean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 bwMode="gray">
          <a:xfrm>
            <a:off x="7723420" y="6568492"/>
            <a:ext cx="287106" cy="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lang="en-US" sz="900" smtClean="0">
                <a:latin typeface="Arial" pitchFamily="34" charset="0"/>
                <a:ea typeface="+mn-ea"/>
              </a:defRPr>
            </a:lvl1pPr>
          </a:lstStyle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9180512" y="368300"/>
            <a:ext cx="36000" cy="5605463"/>
            <a:chOff x="9180512" y="368300"/>
            <a:chExt cx="36000" cy="5605463"/>
          </a:xfrm>
        </p:grpSpPr>
        <p:cxnSp>
          <p:nvCxnSpPr>
            <p:cNvPr id="28" name="Gerade Verbindung 27"/>
            <p:cNvCxnSpPr/>
            <p:nvPr userDrawn="1"/>
          </p:nvCxnSpPr>
          <p:spPr bwMode="gray">
            <a:xfrm flipH="1">
              <a:off x="9180512" y="368300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 userDrawn="1"/>
          </p:nvCxnSpPr>
          <p:spPr bwMode="gray">
            <a:xfrm flipH="1">
              <a:off x="9180512" y="1409699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 userDrawn="1"/>
          </p:nvCxnSpPr>
          <p:spPr bwMode="gray">
            <a:xfrm flipH="1">
              <a:off x="9180512" y="5265738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0"/>
            <p:cNvCxnSpPr/>
            <p:nvPr userDrawn="1"/>
          </p:nvCxnSpPr>
          <p:spPr bwMode="gray">
            <a:xfrm flipH="1">
              <a:off x="9180512" y="5973763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gray">
            <a:xfrm flipH="1">
              <a:off x="9180512" y="3176972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gray">
            <a:xfrm flipH="1">
              <a:off x="9180512" y="3501008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uppieren 5"/>
          <p:cNvGrpSpPr/>
          <p:nvPr/>
        </p:nvGrpSpPr>
        <p:grpSpPr>
          <a:xfrm>
            <a:off x="358775" y="-63384"/>
            <a:ext cx="8425693" cy="36000"/>
            <a:chOff x="358775" y="-63384"/>
            <a:chExt cx="8425693" cy="3600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 rot="5400000" flipH="1">
              <a:off x="340775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gray">
            <a:xfrm rot="5400000" flipH="1">
              <a:off x="2931575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gray">
            <a:xfrm rot="5400000" flipH="1">
              <a:off x="3257856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gray">
            <a:xfrm rot="5400000" flipH="1">
              <a:off x="4229964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gray">
            <a:xfrm rot="5400000" flipH="1">
              <a:off x="4554000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gray">
            <a:xfrm rot="5400000" flipH="1">
              <a:off x="4878036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gray">
            <a:xfrm rot="5400000" flipH="1">
              <a:off x="5850144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gray">
            <a:xfrm rot="5400000" flipH="1">
              <a:off x="6174180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gray">
            <a:xfrm rot="5400000" flipH="1">
              <a:off x="7722352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gray">
            <a:xfrm rot="5400000" flipH="1">
              <a:off x="8050416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gray">
            <a:xfrm rot="5400000" flipH="1">
              <a:off x="8766468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uppieren 70"/>
          <p:cNvGrpSpPr/>
          <p:nvPr/>
        </p:nvGrpSpPr>
        <p:grpSpPr>
          <a:xfrm>
            <a:off x="-82021" y="368300"/>
            <a:ext cx="36000" cy="5605463"/>
            <a:chOff x="9180512" y="368300"/>
            <a:chExt cx="36000" cy="5605463"/>
          </a:xfrm>
        </p:grpSpPr>
        <p:cxnSp>
          <p:nvCxnSpPr>
            <p:cNvPr id="72" name="Gerade Verbindung 71"/>
            <p:cNvCxnSpPr/>
            <p:nvPr userDrawn="1"/>
          </p:nvCxnSpPr>
          <p:spPr bwMode="gray">
            <a:xfrm flipH="1">
              <a:off x="9180512" y="368300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gray">
            <a:xfrm flipH="1">
              <a:off x="9180512" y="1409699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gray">
            <a:xfrm flipH="1">
              <a:off x="9180512" y="5265738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gray">
            <a:xfrm flipH="1">
              <a:off x="9180512" y="5973763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gray">
            <a:xfrm flipH="1">
              <a:off x="9180512" y="3176972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gray">
            <a:xfrm flipH="1">
              <a:off x="9180512" y="3501008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uppieren 77"/>
          <p:cNvGrpSpPr/>
          <p:nvPr/>
        </p:nvGrpSpPr>
        <p:grpSpPr>
          <a:xfrm>
            <a:off x="358775" y="6885384"/>
            <a:ext cx="8425693" cy="36000"/>
            <a:chOff x="358775" y="-63384"/>
            <a:chExt cx="8425693" cy="36000"/>
          </a:xfrm>
        </p:grpSpPr>
        <p:cxnSp>
          <p:nvCxnSpPr>
            <p:cNvPr id="79" name="Gerade Verbindung 78"/>
            <p:cNvCxnSpPr/>
            <p:nvPr userDrawn="1"/>
          </p:nvCxnSpPr>
          <p:spPr bwMode="gray">
            <a:xfrm rot="5400000" flipH="1">
              <a:off x="340775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gray">
            <a:xfrm rot="5400000" flipH="1">
              <a:off x="2931575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gray">
            <a:xfrm rot="5400000" flipH="1">
              <a:off x="3257856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gray">
            <a:xfrm rot="5400000" flipH="1">
              <a:off x="4229964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gray">
            <a:xfrm rot="5400000" flipH="1">
              <a:off x="4554000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gray">
            <a:xfrm rot="5400000" flipH="1">
              <a:off x="4878036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gray">
            <a:xfrm rot="5400000" flipH="1">
              <a:off x="5850144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gray">
            <a:xfrm rot="5400000" flipH="1">
              <a:off x="6174180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gray">
            <a:xfrm rot="5400000" flipH="1">
              <a:off x="7722352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gray">
            <a:xfrm rot="5400000" flipH="1">
              <a:off x="8050416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gray">
            <a:xfrm rot="5400000" flipH="1">
              <a:off x="8766468" y="-45384"/>
              <a:ext cx="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86" r:id="rId3"/>
    <p:sldLayoutId id="2147483688" r:id="rId4"/>
    <p:sldLayoutId id="2147483691" r:id="rId5"/>
    <p:sldLayoutId id="2147483693" r:id="rId6"/>
    <p:sldLayoutId id="2147483694" r:id="rId7"/>
    <p:sldLayoutId id="2147483695" r:id="rId8"/>
    <p:sldLayoutId id="214748369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de-DE" sz="2400" b="1" kern="0" smtClean="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ts val="400"/>
        </a:spcAft>
        <a:buSzPct val="80000"/>
        <a:buFont typeface="Wingdings" charset="2"/>
        <a:defRPr lang="de-DE" sz="1800" kern="0" baseline="0" smtClean="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177800" algn="l" rtl="0" eaLnBrk="1" fontAlgn="base" hangingPunct="1">
        <a:spcBef>
          <a:spcPts val="40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"/>
        <a:defRPr lang="de-DE" sz="1800" kern="0" smtClean="0">
          <a:solidFill>
            <a:srgbClr val="000000"/>
          </a:solidFill>
          <a:latin typeface="+mn-lt"/>
          <a:ea typeface="+mn-ea"/>
          <a:cs typeface="+mn-cs"/>
        </a:defRPr>
      </a:lvl2pPr>
      <a:lvl3pPr marL="361950" indent="-180975" algn="l" rtl="0" eaLnBrk="1" fontAlgn="base" hangingPunct="1">
        <a:spcBef>
          <a:spcPts val="4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lang="de-DE" sz="1600" kern="0" smtClean="0">
          <a:solidFill>
            <a:srgbClr val="000000"/>
          </a:solidFill>
          <a:latin typeface="+mn-lt"/>
          <a:ea typeface="+mn-ea"/>
          <a:cs typeface="+mn-cs"/>
        </a:defRPr>
      </a:lvl3pPr>
      <a:lvl4pPr marL="542925" indent="-180975" algn="l" rtl="0" eaLnBrk="1" fontAlgn="base" hangingPunct="1">
        <a:spcBef>
          <a:spcPts val="4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ts val="400"/>
        </a:spcBef>
        <a:spcAft>
          <a:spcPts val="400"/>
        </a:spcAft>
        <a:buNone/>
        <a:defRPr lang="de-DE" sz="1600" b="1" kern="1200" smtClean="0">
          <a:solidFill>
            <a:schemeClr val="accent1"/>
          </a:solidFill>
          <a:latin typeface="+mn-lt"/>
          <a:ea typeface="+mn-ea"/>
          <a:cs typeface="+mn-cs"/>
        </a:defRPr>
      </a:lvl5pPr>
      <a:lvl6pPr marL="3175" indent="0" algn="l" rtl="0" eaLnBrk="1" fontAlgn="base" hangingPunct="1">
        <a:spcBef>
          <a:spcPts val="400"/>
        </a:spcBef>
        <a:spcAft>
          <a:spcPts val="400"/>
        </a:spcAft>
        <a:buNone/>
        <a:defRPr sz="1600" baseline="0">
          <a:solidFill>
            <a:schemeClr val="tx1"/>
          </a:solidFill>
          <a:latin typeface="+mn-lt"/>
          <a:ea typeface="+mn-ea"/>
        </a:defRPr>
      </a:lvl6pPr>
      <a:lvl7pPr marL="3175" indent="0" algn="l" rtl="0" eaLnBrk="1" fontAlgn="base" hangingPunct="1">
        <a:spcBef>
          <a:spcPts val="400"/>
        </a:spcBef>
        <a:spcAft>
          <a:spcPts val="400"/>
        </a:spcAft>
        <a:buNone/>
        <a:defRPr sz="1600">
          <a:solidFill>
            <a:schemeClr val="tx1"/>
          </a:solidFill>
          <a:latin typeface="+mn-lt"/>
          <a:ea typeface="+mn-ea"/>
        </a:defRPr>
      </a:lvl7pPr>
      <a:lvl8pPr marL="3175" indent="0" algn="l" rtl="0" eaLnBrk="1" fontAlgn="base" hangingPunct="1">
        <a:spcBef>
          <a:spcPts val="400"/>
        </a:spcBef>
        <a:spcAft>
          <a:spcPts val="400"/>
        </a:spcAft>
        <a:buNone/>
        <a:defRPr sz="1600">
          <a:solidFill>
            <a:schemeClr val="tx1"/>
          </a:solidFill>
          <a:latin typeface="+mn-lt"/>
          <a:ea typeface="+mn-ea"/>
        </a:defRPr>
      </a:lvl8pPr>
      <a:lvl9pPr marL="3175" indent="0" algn="l" rtl="0" eaLnBrk="1" fontAlgn="base" hangingPunct="1">
        <a:spcBef>
          <a:spcPts val="400"/>
        </a:spcBef>
        <a:spcAft>
          <a:spcPts val="400"/>
        </a:spcAft>
        <a:buNone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58;&#1072;&#1073;&#1083;&#1080;&#1094;&#1072;%20&#1092;&#1091;&#1085;&#1082;&#1094;&#1080;&#1081;%20Eplan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 дня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Основные темы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 bwMode="gray">
          <a:xfrm>
            <a:off x="251520" y="1484784"/>
            <a:ext cx="4392488" cy="3024336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 smtClean="0"/>
              <a:t>Модель данных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 smtClean="0"/>
              <a:t>Актуальность данных по изделиям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 err="1" smtClean="0"/>
              <a:t>Референтность</a:t>
            </a:r>
            <a:r>
              <a:rPr lang="ru-RU" dirty="0" smtClean="0"/>
              <a:t> данных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/>
              <a:t>Выполнение стандартов и технических требований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 smtClean="0"/>
              <a:t>Полнота и корректность данных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 smtClean="0"/>
              <a:t>Интеграция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ru-RU" dirty="0" err="1" smtClean="0"/>
          </a:p>
        </p:txBody>
      </p:sp>
    </p:spTree>
    <p:extLst>
      <p:ext uri="{BB962C8B-B14F-4D97-AF65-F5344CB8AC3E}">
        <p14:creationId xmlns:p14="http://schemas.microsoft.com/office/powerpoint/2010/main" val="4720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Цилиндр 10"/>
          <p:cNvSpPr/>
          <p:nvPr/>
        </p:nvSpPr>
        <p:spPr bwMode="gray">
          <a:xfrm>
            <a:off x="1403648" y="2907967"/>
            <a:ext cx="6192688" cy="1008112"/>
          </a:xfrm>
          <a:prstGeom prst="ca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Промежуточная база данных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Возможный сценарий взаимодействия с </a:t>
            </a:r>
            <a:r>
              <a:rPr lang="en-US" dirty="0" smtClean="0"/>
              <a:t>SPF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 bwMode="gray">
          <a:xfrm>
            <a:off x="899592" y="5877272"/>
            <a:ext cx="6264696" cy="288032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Рабочий процесс </a:t>
            </a:r>
            <a:r>
              <a:rPr lang="ru-RU" sz="1600" dirty="0" err="1" smtClean="0"/>
              <a:t>Атомпроект</a:t>
            </a:r>
            <a:r>
              <a:rPr lang="ru-RU" sz="1600" dirty="0" smtClean="0"/>
              <a:t> (СПб)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23266"/>
            <a:ext cx="3888432" cy="796426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 bwMode="gray">
          <a:xfrm>
            <a:off x="1691680" y="1931415"/>
            <a:ext cx="1440160" cy="100811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PBS</a:t>
            </a: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92632"/>
            <a:ext cx="2026156" cy="984640"/>
          </a:xfrm>
          <a:prstGeom prst="rect">
            <a:avLst/>
          </a:prstGeom>
        </p:spPr>
      </p:pic>
      <p:sp>
        <p:nvSpPr>
          <p:cNvPr id="9" name="Стрелка углом вверх 8"/>
          <p:cNvSpPr/>
          <p:nvPr/>
        </p:nvSpPr>
        <p:spPr bwMode="gray">
          <a:xfrm>
            <a:off x="4211637" y="3933056"/>
            <a:ext cx="1872208" cy="1944216"/>
          </a:xfrm>
          <a:prstGeom prst="bentUpArrow">
            <a:avLst>
              <a:gd name="adj1" fmla="val 50000"/>
              <a:gd name="adj2" fmla="val 42544"/>
              <a:gd name="adj3" fmla="val 25373"/>
            </a:avLst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ru-RU" sz="1800" b="1" dirty="0">
                <a:solidFill>
                  <a:schemeClr val="bg1"/>
                </a:solidFill>
                <a:latin typeface="Arial"/>
                <a:ea typeface="Microsoft YaHei" charset="-122"/>
                <a:cs typeface="Arial"/>
              </a:rPr>
              <a:t>Аппараты и кабели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2" name="Стрелка вниз 11"/>
          <p:cNvSpPr/>
          <p:nvPr/>
        </p:nvSpPr>
        <p:spPr bwMode="gray">
          <a:xfrm>
            <a:off x="1668669" y="3919104"/>
            <a:ext cx="1440160" cy="9646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PBS</a:t>
            </a: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3" name="Стрелка вверх 12"/>
          <p:cNvSpPr/>
          <p:nvPr/>
        </p:nvSpPr>
        <p:spPr bwMode="gray">
          <a:xfrm>
            <a:off x="4427984" y="2053332"/>
            <a:ext cx="1655861" cy="825757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62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Матрица определения устройства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Проектная позиция, классификация, заказной номер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739"/>
            <a:ext cx="5940152" cy="49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4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Однозначность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Возможный сценарий взаимодействия с </a:t>
            </a:r>
            <a:r>
              <a:rPr lang="en-US" dirty="0" smtClean="0"/>
              <a:t>SPF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160748"/>
            <a:ext cx="3019370" cy="618425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 bwMode="gray">
          <a:xfrm>
            <a:off x="6012160" y="1867064"/>
            <a:ext cx="1440160" cy="62124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PBS</a:t>
            </a: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2026156" cy="984640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 bwMode="gray">
          <a:xfrm>
            <a:off x="3779912" y="3789040"/>
            <a:ext cx="2880320" cy="121178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Кабель 1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KKS\RDS PP 1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ETIM\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</a:rPr>
              <a:t>eCl@ss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 N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gray">
          <a:xfrm>
            <a:off x="6084168" y="3459337"/>
            <a:ext cx="2952328" cy="123049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Кабель 2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KKS\RDS PP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2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</a:rPr>
              <a:t>ETIM\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</a:rPr>
              <a:t>eCl@ss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</a:rPr>
              <a:t> N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gray">
          <a:xfrm>
            <a:off x="683568" y="5157192"/>
            <a:ext cx="7272808" cy="1008112"/>
          </a:xfrm>
          <a:prstGeom prst="roundRect">
            <a:avLst/>
          </a:prstGeom>
          <a:solidFill>
            <a:schemeClr val="accent5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</a:rPr>
              <a:t>                                                             Закупки: 2х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ETIM\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eCl@ss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N</a:t>
            </a:r>
            <a:endParaRPr lang="ru-RU" sz="1800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Заказные номера, соответствующие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ETIM\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eCl@ss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</a:rPr>
              <a:t>N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1800" dirty="0">
              <a:solidFill>
                <a:schemeClr val="bg1"/>
              </a:solidFill>
              <a:latin typeface="Arial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5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1368152" cy="70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 bwMode="gray">
          <a:xfrm>
            <a:off x="1727684" y="2132856"/>
            <a:ext cx="936104" cy="352839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66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Какие базовые функции существуют в </a:t>
            </a:r>
            <a:r>
              <a:rPr lang="en-US" dirty="0" smtClean="0"/>
              <a:t>EPLAN</a:t>
            </a:r>
            <a:r>
              <a:rPr lang="ru-RU" dirty="0"/>
              <a:t>?</a:t>
            </a:r>
          </a:p>
        </p:txBody>
      </p:sp>
      <p:sp>
        <p:nvSpPr>
          <p:cNvPr id="6" name="TextBox 5"/>
          <p:cNvSpPr txBox="1"/>
          <p:nvPr/>
        </p:nvSpPr>
        <p:spPr bwMode="gray">
          <a:xfrm>
            <a:off x="358775" y="1268760"/>
            <a:ext cx="4429250" cy="45365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Пневматика и гидравлика</a:t>
            </a:r>
          </a:p>
          <a:p>
            <a:pPr marL="635000" lvl="1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Клапан, муфта, насос, сепаратор, теплообменник, фильтр, цилиндр…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Механика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Технология</a:t>
            </a:r>
          </a:p>
          <a:p>
            <a:pPr marL="635000" lvl="1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Часть трубопровода, насос, вентилятор, резервуар, запорная арматура, испаритель, компрессор, котел, печь, регулирующая арматура, сушилка, теплообменник, фильтр…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Электротехника</a:t>
            </a:r>
          </a:p>
          <a:p>
            <a:pPr marL="635000" lvl="1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Защитные автоматы, датчики, ПЛК, провода, кабели, клеммы, катушки, контакты, двигатели, чёрный ящик…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600" dirty="0">
                <a:hlinkClick r:id="rId2" action="ppaction://hlinkfile"/>
              </a:rPr>
              <a:t>Всего 1286 базовых функций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>
                <a:hlinkClick r:id="rId2" action="ppaction://hlinkfile"/>
              </a:rPr>
              <a:t>Таблица функций </a:t>
            </a:r>
            <a:r>
              <a:rPr lang="en-US" sz="1600" dirty="0" smtClean="0">
                <a:hlinkClick r:id="rId2" action="ppaction://hlinkfile"/>
              </a:rPr>
              <a:t>Eplan.xlsx</a:t>
            </a:r>
            <a:endParaRPr lang="ru-RU" sz="1600" dirty="0" smtClean="0"/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4"/>
          <a:stretch/>
        </p:blipFill>
        <p:spPr>
          <a:xfrm>
            <a:off x="5076056" y="1160748"/>
            <a:ext cx="2847688" cy="50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Производится ли сейчас оборудование, которое мы закладываем в проектную потребность?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556793"/>
            <a:ext cx="428425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2402896"/>
            <a:ext cx="2701058" cy="95409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07526">
              <a:buFont typeface="Times New Roman" pitchFamily="16" charset="0"/>
              <a:buNone/>
              <a:defRPr/>
            </a:pPr>
            <a:r>
              <a:rPr lang="en-US" sz="1400" b="1" dirty="0">
                <a:solidFill>
                  <a:srgbClr val="1B2A3A"/>
                </a:solidFill>
                <a:latin typeface="Arial"/>
                <a:ea typeface="Microsoft YaHei" charset="-122"/>
                <a:cs typeface="Arial"/>
              </a:rPr>
              <a:t>EPLAN </a:t>
            </a:r>
            <a:r>
              <a:rPr lang="en-US" sz="1400" b="1" dirty="0" err="1">
                <a:solidFill>
                  <a:srgbClr val="1B2A3A"/>
                </a:solidFill>
                <a:latin typeface="Arial"/>
                <a:ea typeface="Microsoft YaHei" charset="-122"/>
                <a:cs typeface="Arial"/>
              </a:rPr>
              <a:t>DataPortal</a:t>
            </a:r>
            <a:endParaRPr lang="ru-RU" sz="1400" b="1" dirty="0">
              <a:solidFill>
                <a:srgbClr val="1B2A3A"/>
              </a:solidFill>
              <a:latin typeface="Arial"/>
              <a:ea typeface="Microsoft YaHei" charset="-122"/>
              <a:cs typeface="Arial"/>
            </a:endParaRPr>
          </a:p>
          <a:p>
            <a:pPr marL="171432" indent="-171432" defTabSz="407526"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solidFill>
                  <a:srgbClr val="1B2A3A"/>
                </a:solidFill>
                <a:latin typeface="Arial"/>
                <a:ea typeface="Microsoft YaHei" charset="-122"/>
                <a:cs typeface="Arial"/>
              </a:rPr>
              <a:t>2</a:t>
            </a:r>
            <a:r>
              <a:rPr lang="en-US" sz="1400" b="1" dirty="0" smtClean="0">
                <a:solidFill>
                  <a:srgbClr val="1B2A3A"/>
                </a:solidFill>
                <a:latin typeface="Arial"/>
                <a:ea typeface="Microsoft YaHei" charset="-122"/>
                <a:cs typeface="Arial"/>
              </a:rPr>
              <a:t>46</a:t>
            </a:r>
            <a:r>
              <a:rPr lang="ru-RU" sz="1400" b="1" dirty="0" smtClean="0">
                <a:solidFill>
                  <a:srgbClr val="1B2A3A"/>
                </a:solidFill>
                <a:latin typeface="Arial"/>
                <a:ea typeface="Microsoft YaHei" charset="-122"/>
                <a:cs typeface="Arial"/>
              </a:rPr>
              <a:t> производителей</a:t>
            </a:r>
            <a:endParaRPr lang="ru-RU" sz="1400" b="1" dirty="0">
              <a:solidFill>
                <a:srgbClr val="1B2A3A"/>
              </a:solidFill>
              <a:latin typeface="Arial"/>
              <a:ea typeface="Microsoft YaHei" charset="-122"/>
              <a:cs typeface="Arial"/>
            </a:endParaRPr>
          </a:p>
          <a:p>
            <a:pPr marL="171432" indent="-171432" defTabSz="407526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1B2A3A"/>
                </a:solidFill>
                <a:latin typeface="Arial"/>
                <a:ea typeface="Microsoft YaHei" charset="-122"/>
                <a:cs typeface="Arial"/>
              </a:rPr>
              <a:t>8</a:t>
            </a:r>
            <a:r>
              <a:rPr lang="ru-RU" sz="1400" b="1" dirty="0">
                <a:solidFill>
                  <a:srgbClr val="1B2A3A"/>
                </a:solidFill>
                <a:latin typeface="Arial"/>
                <a:ea typeface="Microsoft YaHei" charset="-122"/>
                <a:cs typeface="Arial"/>
              </a:rPr>
              <a:t>50 000+ изделий</a:t>
            </a:r>
          </a:p>
          <a:p>
            <a:pPr marL="171432" indent="-171432" defTabSz="407526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1B2A3A"/>
                </a:solidFill>
                <a:latin typeface="Arial"/>
                <a:ea typeface="Microsoft YaHei" charset="-122"/>
                <a:cs typeface="Arial"/>
              </a:rPr>
              <a:t>2.4 миллиона вариантов</a:t>
            </a: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1440160" cy="7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Цилиндр 7"/>
          <p:cNvSpPr/>
          <p:nvPr/>
        </p:nvSpPr>
        <p:spPr bwMode="gray">
          <a:xfrm>
            <a:off x="683568" y="4365104"/>
            <a:ext cx="1651283" cy="173344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Проект ХХ</a:t>
            </a:r>
          </a:p>
        </p:txBody>
      </p:sp>
      <p:pic>
        <p:nvPicPr>
          <p:cNvPr id="9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213833"/>
            <a:ext cx="433035" cy="606039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 bwMode="gray">
          <a:xfrm>
            <a:off x="713528" y="3501008"/>
            <a:ext cx="1656184" cy="100811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 bwMode="gray">
          <a:xfrm>
            <a:off x="2555776" y="3501008"/>
            <a:ext cx="5040560" cy="230425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Назначение проектным позициям изделий из </a:t>
            </a:r>
            <a:r>
              <a:rPr lang="en-US" sz="1600" dirty="0" smtClean="0"/>
              <a:t>EPLAN </a:t>
            </a:r>
            <a:r>
              <a:rPr lang="en-US" sz="1600" dirty="0" err="1" smtClean="0"/>
              <a:t>DataPortal</a:t>
            </a:r>
            <a:r>
              <a:rPr lang="en-US" sz="1600" dirty="0" smtClean="0"/>
              <a:t> c </a:t>
            </a:r>
            <a:r>
              <a:rPr lang="ru-RU" sz="1600" dirty="0" smtClean="0"/>
              <a:t>учетом функций устройства и его технических характеристик</a:t>
            </a:r>
            <a:endParaRPr lang="en-US" sz="1600" dirty="0" smtClean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Автоматическая выборка изделий из </a:t>
            </a:r>
            <a:r>
              <a:rPr lang="en-US" sz="1600" dirty="0" smtClean="0"/>
              <a:t>EPLAN </a:t>
            </a:r>
            <a:r>
              <a:rPr lang="en-US" sz="1600" dirty="0" err="1" smtClean="0"/>
              <a:t>DataPortal</a:t>
            </a:r>
            <a:r>
              <a:rPr lang="en-US" sz="1600" dirty="0" smtClean="0"/>
              <a:t> </a:t>
            </a:r>
            <a:r>
              <a:rPr lang="ru-RU" sz="1600" dirty="0" smtClean="0"/>
              <a:t>по произвольным параметрам с помощью </a:t>
            </a:r>
            <a:r>
              <a:rPr lang="en-US" sz="1600" dirty="0" smtClean="0"/>
              <a:t>EPLAN </a:t>
            </a:r>
            <a:r>
              <a:rPr lang="en-US" sz="1600" dirty="0" err="1" smtClean="0"/>
              <a:t>DataPortal</a:t>
            </a:r>
            <a:r>
              <a:rPr lang="en-US" sz="1600" dirty="0" smtClean="0"/>
              <a:t> API</a:t>
            </a:r>
            <a:endParaRPr lang="ru-RU" sz="1600" dirty="0" err="1" smtClean="0"/>
          </a:p>
        </p:txBody>
      </p:sp>
      <p:pic>
        <p:nvPicPr>
          <p:cNvPr id="12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02" y="5214211"/>
            <a:ext cx="433035" cy="6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58775" y="800707"/>
            <a:ext cx="8317681" cy="360041"/>
          </a:xfrm>
        </p:spPr>
        <p:txBody>
          <a:bodyPr/>
          <a:lstStyle/>
          <a:p>
            <a:r>
              <a:rPr lang="ru-RU" dirty="0" smtClean="0"/>
              <a:t>Выпускается </a:t>
            </a:r>
            <a:r>
              <a:rPr lang="ru-RU" smtClean="0"/>
              <a:t>ли изделие</a:t>
            </a:r>
            <a:r>
              <a:rPr lang="ru-RU" dirty="0" smtClean="0"/>
              <a:t>, которое я заложил в проект три года назад?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4221088"/>
            <a:ext cx="1656184" cy="1733443"/>
            <a:chOff x="1619672" y="1772816"/>
            <a:chExt cx="1152128" cy="1152128"/>
          </a:xfrm>
        </p:grpSpPr>
        <p:sp>
          <p:nvSpPr>
            <p:cNvPr id="6" name="Цилиндр 5"/>
            <p:cNvSpPr/>
            <p:nvPr/>
          </p:nvSpPr>
          <p:spPr bwMode="gray">
            <a:xfrm>
              <a:off x="1619672" y="1772816"/>
              <a:ext cx="1152128" cy="1152128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1"/>
                </a:buClr>
                <a:buSzTx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charset="-128"/>
                </a:rPr>
                <a:t>Проект ХХ</a:t>
              </a:r>
            </a:p>
          </p:txBody>
        </p:sp>
        <p:pic>
          <p:nvPicPr>
            <p:cNvPr id="7" name="Grafik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2420888"/>
              <a:ext cx="264292" cy="369880"/>
            </a:xfrm>
            <a:prstGeom prst="rect">
              <a:avLst/>
            </a:prstGeom>
          </p:spPr>
        </p:pic>
      </p:grpSp>
      <p:pic>
        <p:nvPicPr>
          <p:cNvPr id="8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7" y="1301718"/>
            <a:ext cx="1368152" cy="70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Молния 8"/>
          <p:cNvSpPr/>
          <p:nvPr/>
        </p:nvSpPr>
        <p:spPr bwMode="gray">
          <a:xfrm rot="880062">
            <a:off x="1543129" y="2250580"/>
            <a:ext cx="1008112" cy="1800200"/>
          </a:xfrm>
          <a:prstGeom prst="lightningBol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2757822" y="2132856"/>
            <a:ext cx="4824536" cy="9361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Сервис </a:t>
            </a:r>
            <a:r>
              <a:rPr lang="en-US" sz="1600" dirty="0" smtClean="0"/>
              <a:t>EPLAN </a:t>
            </a:r>
            <a:r>
              <a:rPr lang="en-US" sz="1600" dirty="0" err="1" smtClean="0"/>
              <a:t>DataPortal</a:t>
            </a:r>
            <a:r>
              <a:rPr lang="en-US" sz="1600" dirty="0" smtClean="0"/>
              <a:t> Professional </a:t>
            </a:r>
            <a:r>
              <a:rPr lang="ru-RU" sz="1600" dirty="0" smtClean="0"/>
              <a:t>извещает пользователя о снятии с производства ранее заложенных в проект изделий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96699"/>
            <a:ext cx="5123809" cy="2104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33586"/>
            <a:ext cx="3961905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Стандартизация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Выполняются ли технические требования и стандарты?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 bwMode="gray">
          <a:xfrm>
            <a:off x="358775" y="4437112"/>
            <a:ext cx="8749729" cy="19442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Технические требования фиксируются в конфигураторах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Настройки автоматического кодирования оборудования по </a:t>
            </a:r>
            <a:r>
              <a:rPr lang="en-US" sz="1600" dirty="0" smtClean="0"/>
              <a:t>KKS, RDS-PP, IEC 81346…</a:t>
            </a:r>
            <a:endParaRPr lang="ru-RU" sz="1600" dirty="0" smtClean="0"/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Автоматическое оформление документации по </a:t>
            </a:r>
            <a:r>
              <a:rPr lang="en-US" sz="1600" dirty="0" smtClean="0"/>
              <a:t>IEC, </a:t>
            </a:r>
            <a:r>
              <a:rPr lang="ru-RU" sz="1600" dirty="0" smtClean="0"/>
              <a:t>ГОСТ, </a:t>
            </a:r>
            <a:r>
              <a:rPr lang="en-US" sz="1600" dirty="0" smtClean="0"/>
              <a:t>NFPA </a:t>
            </a:r>
            <a:r>
              <a:rPr lang="ru-RU" sz="1600" dirty="0" smtClean="0"/>
              <a:t>и автоматическая конвертация из одного формата в другой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Более 400 стандартных проверок, нестандартные проверки – на </a:t>
            </a:r>
            <a:r>
              <a:rPr lang="en-US" sz="1600" dirty="0" smtClean="0"/>
              <a:t>API</a:t>
            </a:r>
            <a:endParaRPr lang="ru-RU" sz="1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607"/>
            <a:ext cx="5941418" cy="31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4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 bwMode="gray">
          <a:xfrm>
            <a:off x="4139952" y="5390475"/>
            <a:ext cx="3384376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40" name="Стрелка вверх 39"/>
          <p:cNvSpPr/>
          <p:nvPr/>
        </p:nvSpPr>
        <p:spPr bwMode="gray">
          <a:xfrm rot="1957524">
            <a:off x="4724420" y="1235866"/>
            <a:ext cx="1080120" cy="4854693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2" name="Блок-схема: данные 11"/>
          <p:cNvSpPr/>
          <p:nvPr/>
        </p:nvSpPr>
        <p:spPr bwMode="gray">
          <a:xfrm>
            <a:off x="4472711" y="4171789"/>
            <a:ext cx="2808312" cy="864096"/>
          </a:xfrm>
          <a:prstGeom prst="flowChartInputOutpu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1" name="Блок-схема: данные 10"/>
          <p:cNvSpPr/>
          <p:nvPr/>
        </p:nvSpPr>
        <p:spPr bwMode="gray">
          <a:xfrm>
            <a:off x="5076056" y="3219943"/>
            <a:ext cx="2808312" cy="864096"/>
          </a:xfrm>
          <a:prstGeom prst="flowChartInputOutpu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Блок-схема: данные 9"/>
          <p:cNvSpPr/>
          <p:nvPr/>
        </p:nvSpPr>
        <p:spPr bwMode="gray">
          <a:xfrm>
            <a:off x="5702424" y="2256579"/>
            <a:ext cx="2808312" cy="864096"/>
          </a:xfrm>
          <a:prstGeom prst="flowChartInputOutpu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2" name="Блок-схема: данные 1"/>
          <p:cNvSpPr/>
          <p:nvPr/>
        </p:nvSpPr>
        <p:spPr bwMode="gray">
          <a:xfrm>
            <a:off x="6300192" y="1311792"/>
            <a:ext cx="2808312" cy="864096"/>
          </a:xfrm>
          <a:prstGeom prst="flowChartInputOutpu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Интегрированная индустрия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Однозначное соответствие требований заказчика </a:t>
            </a:r>
            <a:r>
              <a:rPr lang="ru-RU" dirty="0"/>
              <a:t>и </a:t>
            </a:r>
            <a:r>
              <a:rPr lang="ru-RU" dirty="0" smtClean="0"/>
              <a:t>возможностей производителей оборудования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0616"/>
            <a:ext cx="1368152" cy="70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gray">
          <a:xfrm>
            <a:off x="5966441" y="2478719"/>
            <a:ext cx="981823" cy="4777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АСЭ</a:t>
            </a:r>
          </a:p>
        </p:txBody>
      </p:sp>
      <p:sp>
        <p:nvSpPr>
          <p:cNvPr id="7" name="TextBox 6"/>
          <p:cNvSpPr txBox="1"/>
          <p:nvPr/>
        </p:nvSpPr>
        <p:spPr bwMode="gray">
          <a:xfrm>
            <a:off x="5364088" y="3465778"/>
            <a:ext cx="936104" cy="432048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РАСУ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4860032" y="4276581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Подрядчики: </a:t>
            </a:r>
            <a:r>
              <a:rPr lang="ru-RU" sz="1600" dirty="0" err="1" smtClean="0"/>
              <a:t>Экра</a:t>
            </a:r>
            <a:r>
              <a:rPr lang="ru-RU" sz="1600" dirty="0" smtClean="0"/>
              <a:t>, </a:t>
            </a:r>
            <a:r>
              <a:rPr lang="en-US" sz="1600" dirty="0" smtClean="0"/>
              <a:t>Schneider Electric, </a:t>
            </a:r>
            <a:endParaRPr lang="ru-RU" sz="1600" dirty="0" smtClean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 smtClean="0"/>
              <a:t>ABB, </a:t>
            </a:r>
            <a:r>
              <a:rPr lang="ru-RU" sz="1600" dirty="0" smtClean="0"/>
              <a:t>НИИС им. </a:t>
            </a:r>
            <a:r>
              <a:rPr lang="ru-RU" sz="1600" dirty="0" err="1" smtClean="0"/>
              <a:t>Седакова</a:t>
            </a:r>
            <a:r>
              <a:rPr lang="ru-RU" sz="1600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 bwMode="gray">
          <a:xfrm>
            <a:off x="6516216" y="1538212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 smtClean="0"/>
              <a:t>Оператор станции</a:t>
            </a:r>
          </a:p>
        </p:txBody>
      </p:sp>
      <p:cxnSp>
        <p:nvCxnSpPr>
          <p:cNvPr id="14" name="Соединительная линия уступом 13"/>
          <p:cNvCxnSpPr/>
          <p:nvPr/>
        </p:nvCxnSpPr>
        <p:spPr bwMode="gray">
          <a:xfrm>
            <a:off x="1835696" y="1769287"/>
            <a:ext cx="4041171" cy="976411"/>
          </a:xfrm>
          <a:prstGeom prst="bentConnector3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Соединительная линия уступом 14"/>
          <p:cNvCxnSpPr/>
          <p:nvPr/>
        </p:nvCxnSpPr>
        <p:spPr bwMode="gray">
          <a:xfrm>
            <a:off x="1835696" y="2049268"/>
            <a:ext cx="3495918" cy="1602723"/>
          </a:xfrm>
          <a:prstGeom prst="bentConnector3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Соединительная линия уступом 16"/>
          <p:cNvCxnSpPr/>
          <p:nvPr/>
        </p:nvCxnSpPr>
        <p:spPr bwMode="gray">
          <a:xfrm>
            <a:off x="1835696" y="1517288"/>
            <a:ext cx="4560500" cy="401960"/>
          </a:xfrm>
          <a:prstGeom prst="bentConnector3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Соединительная линия уступом 18"/>
          <p:cNvCxnSpPr>
            <a:endCxn id="12" idx="2"/>
          </p:cNvCxnSpPr>
          <p:nvPr/>
        </p:nvCxnSpPr>
        <p:spPr bwMode="gray">
          <a:xfrm>
            <a:off x="1835696" y="2406899"/>
            <a:ext cx="2917846" cy="21969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 bwMode="gray">
          <a:xfrm>
            <a:off x="4139952" y="5390475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Единая цифровая модель </a:t>
            </a:r>
            <a:r>
              <a:rPr lang="en-US" sz="1600" dirty="0" smtClean="0">
                <a:solidFill>
                  <a:schemeClr val="bg1"/>
                </a:solidFill>
              </a:rPr>
              <a:t>EPLAN</a:t>
            </a:r>
            <a:endParaRPr lang="ru-RU" sz="1600" dirty="0" err="1" smtClean="0">
              <a:solidFill>
                <a:schemeClr val="bg1"/>
              </a:solidFill>
            </a:endParaRPr>
          </a:p>
        </p:txBody>
      </p:sp>
      <p:pic>
        <p:nvPicPr>
          <p:cNvPr id="21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27" y="2686972"/>
            <a:ext cx="226157" cy="316510"/>
          </a:xfrm>
          <a:prstGeom prst="rect">
            <a:avLst/>
          </a:prstGeom>
        </p:spPr>
      </p:pic>
      <p:pic>
        <p:nvPicPr>
          <p:cNvPr id="22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61" y="4653136"/>
            <a:ext cx="219813" cy="3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Полнота и корректность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Автоматическая проверка инженерных данных на полноту и непротиворечивость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597601" cy="4268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255194" y="1558285"/>
            <a:ext cx="8507724" cy="43055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Рабочий процесс компании </a:t>
            </a:r>
            <a:r>
              <a:rPr lang="en-US" sz="1600" dirty="0" err="1" smtClean="0"/>
              <a:t>Iberdrola</a:t>
            </a:r>
            <a:r>
              <a:rPr lang="en-US" sz="1600" dirty="0" smtClean="0"/>
              <a:t>. .ZW1 – </a:t>
            </a:r>
            <a:r>
              <a:rPr lang="ru-RU" sz="1600" dirty="0" smtClean="0"/>
              <a:t>файл резервной копии проекта </a:t>
            </a:r>
            <a:r>
              <a:rPr lang="en-US" sz="1600" dirty="0" smtClean="0"/>
              <a:t>EPLAN</a:t>
            </a:r>
            <a:endParaRPr lang="ru-RU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11844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Референтность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Использовалось ли данное оборудование в ранее осуществленных проектах?</a:t>
            </a:r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 bwMode="gray">
          <a:xfrm rot="5400000">
            <a:off x="3773114" y="783038"/>
            <a:ext cx="1516763" cy="495955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Автоматическое сравнение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проектов и генерация отчета по отличиям</a:t>
            </a:r>
          </a:p>
        </p:txBody>
      </p:sp>
      <p:pic>
        <p:nvPicPr>
          <p:cNvPr id="10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1955"/>
            <a:ext cx="1209088" cy="437773"/>
          </a:xfrm>
          <a:prstGeom prst="rect">
            <a:avLst/>
          </a:prstGeom>
        </p:spPr>
      </p:pic>
      <p:pic>
        <p:nvPicPr>
          <p:cNvPr id="12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78361"/>
            <a:ext cx="607625" cy="6076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48789"/>
            <a:ext cx="1681306" cy="504060"/>
          </a:xfrm>
          <a:prstGeom prst="rect">
            <a:avLst/>
          </a:prstGeom>
        </p:spPr>
      </p:pic>
      <p:pic>
        <p:nvPicPr>
          <p:cNvPr id="14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1" y="4299971"/>
            <a:ext cx="2037566" cy="564407"/>
          </a:xfrm>
          <a:prstGeom prst="rect">
            <a:avLst/>
          </a:prstGeom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44" y="4241253"/>
            <a:ext cx="740023" cy="6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251520" y="2179783"/>
            <a:ext cx="1651283" cy="1733443"/>
            <a:chOff x="1619672" y="1772816"/>
            <a:chExt cx="1152128" cy="1152128"/>
          </a:xfrm>
        </p:grpSpPr>
        <p:sp>
          <p:nvSpPr>
            <p:cNvPr id="5" name="Цилиндр 4"/>
            <p:cNvSpPr/>
            <p:nvPr/>
          </p:nvSpPr>
          <p:spPr bwMode="gray">
            <a:xfrm>
              <a:off x="1619672" y="1772816"/>
              <a:ext cx="1152128" cy="1152128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1"/>
                </a:buClr>
                <a:buSzTx/>
                <a:tabLst/>
              </a:pPr>
              <a:r>
                <a:rPr lang="ru-RU" sz="1800" dirty="0" smtClean="0">
                  <a:solidFill>
                    <a:schemeClr val="bg1"/>
                  </a:solidFill>
                  <a:latin typeface="Arial" pitchFamily="34" charset="0"/>
                </a:rPr>
                <a:t>Белорусская АЭС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  <p:pic>
          <p:nvPicPr>
            <p:cNvPr id="17" name="Grafik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2420888"/>
              <a:ext cx="264292" cy="36988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7092280" y="2179782"/>
            <a:ext cx="1656184" cy="1733443"/>
            <a:chOff x="7092280" y="1772816"/>
            <a:chExt cx="1152128" cy="1152128"/>
          </a:xfrm>
        </p:grpSpPr>
        <p:sp>
          <p:nvSpPr>
            <p:cNvPr id="6" name="Цилиндр 5"/>
            <p:cNvSpPr/>
            <p:nvPr/>
          </p:nvSpPr>
          <p:spPr bwMode="gray">
            <a:xfrm>
              <a:off x="7092280" y="1772816"/>
              <a:ext cx="1152128" cy="1152128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1"/>
                </a:buClr>
                <a:buSzTx/>
                <a:tabLst/>
              </a:pPr>
              <a:r>
                <a:rPr lang="ru-RU" sz="1800" dirty="0" smtClean="0">
                  <a:solidFill>
                    <a:schemeClr val="bg1"/>
                  </a:solidFill>
                  <a:latin typeface="Arial" pitchFamily="34" charset="0"/>
                </a:rPr>
                <a:t>Новый проект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  <p:pic>
          <p:nvPicPr>
            <p:cNvPr id="18" name="Grafik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613" y="2415870"/>
              <a:ext cx="271461" cy="379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11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Референтность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Создание проектов из библиотеки стандартных решений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 bwMode="gray">
          <a:xfrm>
            <a:off x="1043608" y="2708920"/>
            <a:ext cx="2016224" cy="2592288"/>
          </a:xfrm>
          <a:prstGeom prst="can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</a:rPr>
              <a:t>Библиотека стандартных решений </a:t>
            </a:r>
            <a:endParaRPr lang="en-US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</a:rPr>
              <a:t>(макро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</a:rPr>
              <a:t>проект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</a:rPr>
              <a:t>EPLAN)</a:t>
            </a: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1368152" cy="70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олния 6"/>
          <p:cNvSpPr/>
          <p:nvPr/>
        </p:nvSpPr>
        <p:spPr bwMode="gray">
          <a:xfrm rot="880062">
            <a:off x="1678189" y="1960486"/>
            <a:ext cx="722952" cy="96058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 bwMode="gray">
          <a:xfrm>
            <a:off x="2339752" y="2096852"/>
            <a:ext cx="4176464" cy="504056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Сервис </a:t>
            </a:r>
            <a:r>
              <a:rPr lang="en-US" sz="1600" dirty="0" smtClean="0"/>
              <a:t>EPLAN </a:t>
            </a:r>
            <a:r>
              <a:rPr lang="en-US" sz="1600" dirty="0" err="1" smtClean="0"/>
              <a:t>DataPortal</a:t>
            </a:r>
            <a:r>
              <a:rPr lang="en-US" sz="1600" dirty="0" smtClean="0"/>
              <a:t> Professional</a:t>
            </a:r>
            <a:endParaRPr lang="ru-RU" sz="1600" dirty="0" err="1" smtClean="0"/>
          </a:p>
        </p:txBody>
      </p:sp>
      <p:sp>
        <p:nvSpPr>
          <p:cNvPr id="9" name="Стрелка вправо с вырезом 8"/>
          <p:cNvSpPr/>
          <p:nvPr/>
        </p:nvSpPr>
        <p:spPr bwMode="gray">
          <a:xfrm>
            <a:off x="3151748" y="2708920"/>
            <a:ext cx="3286720" cy="1697433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Конфигурирование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</a:rPr>
              <a:t>80% объема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Стрелка углом вверх 9"/>
          <p:cNvSpPr/>
          <p:nvPr/>
        </p:nvSpPr>
        <p:spPr bwMode="gray">
          <a:xfrm>
            <a:off x="971600" y="4365104"/>
            <a:ext cx="6984776" cy="1512168"/>
          </a:xfrm>
          <a:prstGeom prst="bent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rPr>
              <a:t>Проектирование, 20% объема проекта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88224" y="2552561"/>
            <a:ext cx="1651283" cy="1733443"/>
            <a:chOff x="1619672" y="1772816"/>
            <a:chExt cx="1152128" cy="1152128"/>
          </a:xfrm>
        </p:grpSpPr>
        <p:sp>
          <p:nvSpPr>
            <p:cNvPr id="12" name="Цилиндр 11"/>
            <p:cNvSpPr/>
            <p:nvPr/>
          </p:nvSpPr>
          <p:spPr bwMode="gray">
            <a:xfrm>
              <a:off x="1619672" y="1772816"/>
              <a:ext cx="1152128" cy="1152128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1"/>
                </a:buClr>
                <a:buSzTx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charset="-128"/>
                </a:rPr>
                <a:t>Проект ХХ</a:t>
              </a:r>
            </a:p>
          </p:txBody>
        </p:sp>
        <p:pic>
          <p:nvPicPr>
            <p:cNvPr id="13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2420888"/>
              <a:ext cx="264292" cy="369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997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5ebe538d2804467a51ac69a3cfbc45321aec54"/>
</p:tagLst>
</file>

<file path=ppt/theme/theme1.xml><?xml version="1.0" encoding="utf-8"?>
<a:theme xmlns:a="http://schemas.openxmlformats.org/drawingml/2006/main" name="EPLAN_Template_EN_01">
  <a:themeElements>
    <a:clrScheme name="Eplan">
      <a:dk1>
        <a:srgbClr val="000000"/>
      </a:dk1>
      <a:lt1>
        <a:srgbClr val="FFFFFF"/>
      </a:lt1>
      <a:dk2>
        <a:srgbClr val="3F3F3F"/>
      </a:dk2>
      <a:lt2>
        <a:srgbClr val="969696"/>
      </a:lt2>
      <a:accent1>
        <a:srgbClr val="E2001A"/>
      </a:accent1>
      <a:accent2>
        <a:srgbClr val="7F0000"/>
      </a:accent2>
      <a:accent3>
        <a:srgbClr val="00B0F0"/>
      </a:accent3>
      <a:accent4>
        <a:srgbClr val="0070C0"/>
      </a:accent4>
      <a:accent5>
        <a:srgbClr val="002060"/>
      </a:accent5>
      <a:accent6>
        <a:srgbClr val="3F3F3F"/>
      </a:accent6>
      <a:hlink>
        <a:srgbClr val="3F3F3F"/>
      </a:hlink>
      <a:folHlink>
        <a:srgbClr val="3F3F3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ts val="400"/>
          </a:spcBef>
          <a:spcAft>
            <a:spcPts val="400"/>
          </a:spcAft>
          <a:buClr>
            <a:schemeClr val="bg1"/>
          </a:buClr>
          <a:buSzTx/>
          <a:buFont typeface="Wingdings" pitchFamily="2" charset="2"/>
          <a:buChar char="§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gray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77800" indent="-177800">
          <a:spcBef>
            <a:spcPts val="400"/>
          </a:spcBef>
          <a:spcAft>
            <a:spcPts val="400"/>
          </a:spcAft>
          <a:buFont typeface="Wingdings" pitchFamily="2" charset="2"/>
          <a:buChar char="§"/>
          <a:defRPr sz="1600" dirty="0" err="1" smtClean="0"/>
        </a:defPPr>
      </a:lstStyle>
    </a:txDef>
  </a:objectDefaults>
  <a:extraClrSchemeLst>
    <a:extraClrScheme>
      <a:clrScheme name="PP_Title_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Eplan">
      <a:dk1>
        <a:srgbClr val="000000"/>
      </a:dk1>
      <a:lt1>
        <a:srgbClr val="FFFFFF"/>
      </a:lt1>
      <a:dk2>
        <a:srgbClr val="3F3F3F"/>
      </a:dk2>
      <a:lt2>
        <a:srgbClr val="969696"/>
      </a:lt2>
      <a:accent1>
        <a:srgbClr val="E2001A"/>
      </a:accent1>
      <a:accent2>
        <a:srgbClr val="7F0000"/>
      </a:accent2>
      <a:accent3>
        <a:srgbClr val="00B0F0"/>
      </a:accent3>
      <a:accent4>
        <a:srgbClr val="0070C0"/>
      </a:accent4>
      <a:accent5>
        <a:srgbClr val="002060"/>
      </a:accent5>
      <a:accent6>
        <a:srgbClr val="3F3F3F"/>
      </a:accent6>
      <a:hlink>
        <a:srgbClr val="3F3F3F"/>
      </a:hlink>
      <a:folHlink>
        <a:srgbClr val="3F3F3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Eplan">
      <a:dk1>
        <a:srgbClr val="000000"/>
      </a:dk1>
      <a:lt1>
        <a:srgbClr val="FFFFFF"/>
      </a:lt1>
      <a:dk2>
        <a:srgbClr val="3F3F3F"/>
      </a:dk2>
      <a:lt2>
        <a:srgbClr val="969696"/>
      </a:lt2>
      <a:accent1>
        <a:srgbClr val="E2001A"/>
      </a:accent1>
      <a:accent2>
        <a:srgbClr val="7F0000"/>
      </a:accent2>
      <a:accent3>
        <a:srgbClr val="00B0F0"/>
      </a:accent3>
      <a:accent4>
        <a:srgbClr val="0070C0"/>
      </a:accent4>
      <a:accent5>
        <a:srgbClr val="002060"/>
      </a:accent5>
      <a:accent6>
        <a:srgbClr val="3F3F3F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ts val="400"/>
          </a:spcBef>
          <a:spcAft>
            <a:spcPts val="400"/>
          </a:spcAft>
          <a:buClr>
            <a:schemeClr val="bg1"/>
          </a:buClr>
          <a:buSzTx/>
          <a:buFont typeface="Wingdings" pitchFamily="2" charset="2"/>
          <a:buChar char="§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gray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77800" indent="-177800">
          <a:spcBef>
            <a:spcPts val="400"/>
          </a:spcBef>
          <a:spcAft>
            <a:spcPts val="400"/>
          </a:spcAft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EPLAN_Template_EN_01</Template>
  <TotalTime>6565</TotalTime>
  <Words>427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Microsoft YaHei</vt:lpstr>
      <vt:lpstr>ＭＳ Ｐゴシック</vt:lpstr>
      <vt:lpstr>Arial</vt:lpstr>
      <vt:lpstr>Times New Roman</vt:lpstr>
      <vt:lpstr>Wingdings</vt:lpstr>
      <vt:lpstr>ヒラギノ角ゴ Pro W3</vt:lpstr>
      <vt:lpstr>EPLAN_Template_EN_01</vt:lpstr>
      <vt:lpstr>Повестка дня</vt:lpstr>
      <vt:lpstr>Модель данных</vt:lpstr>
      <vt:lpstr>Актуальность</vt:lpstr>
      <vt:lpstr>Актуальность</vt:lpstr>
      <vt:lpstr>Стандартизация</vt:lpstr>
      <vt:lpstr>Интегрированная индустрия</vt:lpstr>
      <vt:lpstr>Полнота и корректность данных</vt:lpstr>
      <vt:lpstr>Референтность</vt:lpstr>
      <vt:lpstr>Референтность</vt:lpstr>
      <vt:lpstr>Интеграция</vt:lpstr>
      <vt:lpstr>Матрица определения устройства</vt:lpstr>
      <vt:lpstr>Однозначность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Sorokina, Evgenia</dc:creator>
  <cp:lastModifiedBy>Kirchenov, Alexey</cp:lastModifiedBy>
  <cp:revision>347</cp:revision>
  <cp:lastPrinted>2018-08-29T08:37:47Z</cp:lastPrinted>
  <dcterms:created xsi:type="dcterms:W3CDTF">2013-01-23T12:30:07Z</dcterms:created>
  <dcterms:modified xsi:type="dcterms:W3CDTF">2018-09-06T08:18:34Z</dcterms:modified>
</cp:coreProperties>
</file>